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7"/>
  </p:handoutMasterIdLst>
  <p:sldIdLst>
    <p:sldId id="257" r:id="rId5"/>
    <p:sldId id="258" r:id="rId6"/>
  </p:sldIdLst>
  <p:sldSz cx="6858000" cy="9144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352" y="-24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206" cy="341098"/>
          </a:xfrm>
          <a:prstGeom prst="rect">
            <a:avLst/>
          </a:prstGeom>
        </p:spPr>
        <p:txBody>
          <a:bodyPr vert="horz" lIns="92986" tIns="46493" rIns="92986" bIns="46493" rtlCol="0"/>
          <a:lstStyle>
            <a:lvl1pPr algn="l">
              <a:defRPr sz="1200"/>
            </a:lvl1pPr>
          </a:lstStyle>
          <a:p>
            <a:endParaRPr lang="en-GB"/>
          </a:p>
        </p:txBody>
      </p:sp>
      <p:sp>
        <p:nvSpPr>
          <p:cNvPr id="3" name="Date Placeholder 2"/>
          <p:cNvSpPr>
            <a:spLocks noGrp="1"/>
          </p:cNvSpPr>
          <p:nvPr>
            <p:ph type="dt" sz="quarter" idx="1"/>
          </p:nvPr>
        </p:nvSpPr>
        <p:spPr>
          <a:xfrm>
            <a:off x="5624656" y="0"/>
            <a:ext cx="4301206" cy="341098"/>
          </a:xfrm>
          <a:prstGeom prst="rect">
            <a:avLst/>
          </a:prstGeom>
        </p:spPr>
        <p:txBody>
          <a:bodyPr vert="horz" lIns="92986" tIns="46493" rIns="92986" bIns="46493" rtlCol="0"/>
          <a:lstStyle>
            <a:lvl1pPr algn="r">
              <a:defRPr sz="1200"/>
            </a:lvl1pPr>
          </a:lstStyle>
          <a:p>
            <a:fld id="{91CA6DEC-A5EA-4071-A321-B8747C3CB374}" type="datetimeFigureOut">
              <a:rPr lang="en-GB" smtClean="0"/>
              <a:t>11/04/2024</a:t>
            </a:fld>
            <a:endParaRPr lang="en-GB"/>
          </a:p>
        </p:txBody>
      </p:sp>
      <p:sp>
        <p:nvSpPr>
          <p:cNvPr id="4" name="Footer Placeholder 3"/>
          <p:cNvSpPr>
            <a:spLocks noGrp="1"/>
          </p:cNvSpPr>
          <p:nvPr>
            <p:ph type="ftr" sz="quarter" idx="2"/>
          </p:nvPr>
        </p:nvSpPr>
        <p:spPr>
          <a:xfrm>
            <a:off x="1" y="6456579"/>
            <a:ext cx="4301206" cy="341097"/>
          </a:xfrm>
          <a:prstGeom prst="rect">
            <a:avLst/>
          </a:prstGeom>
        </p:spPr>
        <p:txBody>
          <a:bodyPr vert="horz" lIns="92986" tIns="46493" rIns="92986" bIns="46493" rtlCol="0" anchor="b"/>
          <a:lstStyle>
            <a:lvl1pPr algn="l">
              <a:defRPr sz="1200"/>
            </a:lvl1pPr>
          </a:lstStyle>
          <a:p>
            <a:endParaRPr lang="en-GB"/>
          </a:p>
        </p:txBody>
      </p:sp>
      <p:sp>
        <p:nvSpPr>
          <p:cNvPr id="5" name="Slide Number Placeholder 4"/>
          <p:cNvSpPr>
            <a:spLocks noGrp="1"/>
          </p:cNvSpPr>
          <p:nvPr>
            <p:ph type="sldNum" sz="quarter" idx="3"/>
          </p:nvPr>
        </p:nvSpPr>
        <p:spPr>
          <a:xfrm>
            <a:off x="5624656" y="6456579"/>
            <a:ext cx="4301206" cy="341097"/>
          </a:xfrm>
          <a:prstGeom prst="rect">
            <a:avLst/>
          </a:prstGeom>
        </p:spPr>
        <p:txBody>
          <a:bodyPr vert="horz" lIns="92986" tIns="46493" rIns="92986" bIns="46493" rtlCol="0" anchor="b"/>
          <a:lstStyle>
            <a:lvl1pPr algn="r">
              <a:defRPr sz="1200"/>
            </a:lvl1pPr>
          </a:lstStyle>
          <a:p>
            <a:fld id="{24A4BB11-FA80-4B43-8258-912184794FA2}" type="slidenum">
              <a:rPr lang="en-GB" smtClean="0"/>
              <a:t>‹#›</a:t>
            </a:fld>
            <a:endParaRPr lang="en-GB"/>
          </a:p>
        </p:txBody>
      </p:sp>
    </p:spTree>
    <p:extLst>
      <p:ext uri="{BB962C8B-B14F-4D97-AF65-F5344CB8AC3E}">
        <p14:creationId xmlns:p14="http://schemas.microsoft.com/office/powerpoint/2010/main" val="21835725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04A9A1-DDF7-40D5-B8EB-FCBAFE6EED2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171686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4A9A1-DDF7-40D5-B8EB-FCBAFE6EED2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10914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4A9A1-DDF7-40D5-B8EB-FCBAFE6EED2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294563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4A9A1-DDF7-40D5-B8EB-FCBAFE6EED2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66103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4A9A1-DDF7-40D5-B8EB-FCBAFE6EED26}"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255039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04A9A1-DDF7-40D5-B8EB-FCBAFE6EED26}"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78106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04A9A1-DDF7-40D5-B8EB-FCBAFE6EED26}" type="datetimeFigureOut">
              <a:rPr lang="en-GB" smtClean="0"/>
              <a:t>11/04/2024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339122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04A9A1-DDF7-40D5-B8EB-FCBAFE6EED26}" type="datetimeFigureOut">
              <a:rPr lang="en-GB" smtClean="0"/>
              <a:t>11/04/2024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528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4A9A1-DDF7-40D5-B8EB-FCBAFE6EED26}" type="datetimeFigureOut">
              <a:rPr lang="en-GB" smtClean="0"/>
              <a:t>11/04/2024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224053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4A9A1-DDF7-40D5-B8EB-FCBAFE6EED26}"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23468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4A9A1-DDF7-40D5-B8EB-FCBAFE6EED26}"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395C0-FD72-4368-B5F9-5DE5E5FA9F03}" type="slidenum">
              <a:rPr lang="en-GB" smtClean="0"/>
              <a:t>‹#›</a:t>
            </a:fld>
            <a:endParaRPr lang="en-GB"/>
          </a:p>
        </p:txBody>
      </p:sp>
    </p:spTree>
    <p:extLst>
      <p:ext uri="{BB962C8B-B14F-4D97-AF65-F5344CB8AC3E}">
        <p14:creationId xmlns:p14="http://schemas.microsoft.com/office/powerpoint/2010/main" val="53634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804A9A1-DDF7-40D5-B8EB-FCBAFE6EED26}" type="datetimeFigureOut">
              <a:rPr lang="en-GB" smtClean="0"/>
              <a:t>11/04/2024</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28395C0-FD72-4368-B5F9-5DE5E5FA9F03}" type="slidenum">
              <a:rPr lang="en-GB" smtClean="0"/>
              <a:t>‹#›</a:t>
            </a:fld>
            <a:endParaRPr lang="en-GB"/>
          </a:p>
        </p:txBody>
      </p:sp>
    </p:spTree>
    <p:extLst>
      <p:ext uri="{BB962C8B-B14F-4D97-AF65-F5344CB8AC3E}">
        <p14:creationId xmlns:p14="http://schemas.microsoft.com/office/powerpoint/2010/main" val="180249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6912" y="0"/>
            <a:ext cx="4221088" cy="969496"/>
          </a:xfrm>
          <a:prstGeom prst="rect">
            <a:avLst/>
          </a:prstGeom>
          <a:noFill/>
        </p:spPr>
        <p:txBody>
          <a:bodyPr wrap="square" rtlCol="0">
            <a:spAutoFit/>
          </a:bodyPr>
          <a:lstStyle/>
          <a:p>
            <a:pPr algn="ctr"/>
            <a:r>
              <a:rPr lang="en-GB" sz="1900" dirty="0">
                <a:solidFill>
                  <a:srgbClr val="7030A0"/>
                </a:solidFill>
              </a:rPr>
              <a:t>Department of Physics and Astronomy</a:t>
            </a:r>
          </a:p>
          <a:p>
            <a:pPr algn="ctr"/>
            <a:r>
              <a:rPr lang="en-GB" sz="1900" dirty="0">
                <a:solidFill>
                  <a:srgbClr val="7030A0"/>
                </a:solidFill>
              </a:rPr>
              <a:t>Site Induction</a:t>
            </a:r>
          </a:p>
          <a:p>
            <a:pPr algn="ctr"/>
            <a:r>
              <a:rPr lang="en-GB" sz="1900" dirty="0">
                <a:solidFill>
                  <a:srgbClr val="7030A0"/>
                </a:solidFill>
              </a:rPr>
              <a:t>Schuster and Alan Turing</a:t>
            </a:r>
          </a:p>
        </p:txBody>
      </p:sp>
      <p:pic>
        <p:nvPicPr>
          <p:cNvPr id="1029" name="Picture 5" descr="The University of Manchester, established in 1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8" y="-1"/>
            <a:ext cx="2857116" cy="1200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187624"/>
            <a:ext cx="6858000" cy="7732886"/>
          </a:xfrm>
          <a:prstGeom prst="rect">
            <a:avLst/>
          </a:prstGeom>
          <a:noFill/>
        </p:spPr>
        <p:txBody>
          <a:bodyPr wrap="square" rtlCol="0">
            <a:spAutoFit/>
          </a:bodyPr>
          <a:lstStyle/>
          <a:p>
            <a:pPr marL="285750" indent="-285750" algn="just">
              <a:buFont typeface="Arial" panose="020B0604020202020204" pitchFamily="34" charset="0"/>
              <a:buChar char="•"/>
            </a:pPr>
            <a:r>
              <a:rPr lang="en-GB" sz="1600" b="1" dirty="0"/>
              <a:t>The Department’s facilities include laboratories, clean rooms and workshops where hazards may be present, including: </a:t>
            </a:r>
            <a:r>
              <a:rPr lang="en-GB" sz="1600" dirty="0"/>
              <a:t>cryogenic liquids, oxygen depleted areas, compressed gases, hazardous chemicals, biological agents, high voltage, strong magnetic fields, overhead cranes, lasers and radiation sources etc.</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sz="1050" dirty="0"/>
          </a:p>
          <a:p>
            <a:pPr marL="285750" indent="-285750" algn="just">
              <a:buFont typeface="Arial" panose="020B0604020202020204" pitchFamily="34" charset="0"/>
              <a:buChar char="•"/>
            </a:pPr>
            <a:r>
              <a:rPr lang="en-GB" sz="1600" b="1" dirty="0"/>
              <a:t>Please follow all instructions:</a:t>
            </a:r>
            <a:r>
              <a:rPr lang="en-GB" sz="1600" dirty="0"/>
              <a:t> do not touch any of the equipment unless authorised to do so.</a:t>
            </a:r>
          </a:p>
          <a:p>
            <a:pPr algn="just"/>
            <a:endParaRPr lang="en-GB" sz="1600" dirty="0"/>
          </a:p>
          <a:p>
            <a:pPr marL="285750" indent="-285750" algn="just">
              <a:buFont typeface="Arial" panose="020B0604020202020204" pitchFamily="34" charset="0"/>
              <a:buChar char="•"/>
            </a:pPr>
            <a:r>
              <a:rPr lang="en-GB" sz="1600" b="1" dirty="0"/>
              <a:t>Fire exits are signposted throughout the Department: </a:t>
            </a:r>
            <a:r>
              <a:rPr lang="en-GB" sz="1600" dirty="0"/>
              <a:t>fire alarm tests occur at different times in the different buildings (see below). This will sound for ~ 30 seconds. If you hear an alarm for longer at this time or any other time, please leave via the fire exits and move to the nearest assembly point. There are also alarms for carbon dioxide build-up and oxygen depletion which is a continuous alarm with blue or red flashing beacons. Please vacate these areas immediately, </a:t>
            </a:r>
            <a:r>
              <a:rPr lang="en-GB" sz="1600" b="1" dirty="0"/>
              <a:t>never enter an area that is alarming</a:t>
            </a:r>
            <a:r>
              <a:rPr lang="en-GB" sz="1600" dirty="0"/>
              <a:t>.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algn="just"/>
            <a:endParaRPr lang="en-GB" sz="1100" dirty="0"/>
          </a:p>
          <a:p>
            <a:pPr algn="just"/>
            <a:endParaRPr lang="en-GB" sz="1100" dirty="0"/>
          </a:p>
          <a:p>
            <a:pPr algn="just"/>
            <a:endParaRPr lang="en-GB" sz="1100" dirty="0"/>
          </a:p>
          <a:p>
            <a:pPr algn="just"/>
            <a:endParaRPr lang="en-GB" sz="1100" dirty="0"/>
          </a:p>
          <a:p>
            <a:pPr algn="just"/>
            <a:endParaRPr lang="en-GB" sz="1100" dirty="0"/>
          </a:p>
          <a:p>
            <a:pPr algn="just"/>
            <a:endParaRPr lang="en-GB" sz="1100" dirty="0"/>
          </a:p>
        </p:txBody>
      </p:sp>
      <p:grpSp>
        <p:nvGrpSpPr>
          <p:cNvPr id="32" name="Group 31"/>
          <p:cNvGrpSpPr>
            <a:grpSpLocks noChangeAspect="1"/>
          </p:cNvGrpSpPr>
          <p:nvPr/>
        </p:nvGrpSpPr>
        <p:grpSpPr>
          <a:xfrm>
            <a:off x="1781863" y="2526522"/>
            <a:ext cx="1023757" cy="1309727"/>
            <a:chOff x="7981105" y="400140"/>
            <a:chExt cx="1137507" cy="1455251"/>
          </a:xfrm>
        </p:grpSpPr>
        <p:pic>
          <p:nvPicPr>
            <p:cNvPr id="3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50" b="33880"/>
            <a:stretch/>
          </p:blipFill>
          <p:spPr bwMode="auto">
            <a:xfrm>
              <a:off x="7981105" y="400140"/>
              <a:ext cx="1137507" cy="9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8047491" y="1393726"/>
              <a:ext cx="989005" cy="461665"/>
            </a:xfrm>
            <a:prstGeom prst="rect">
              <a:avLst/>
            </a:prstGeom>
            <a:noFill/>
          </p:spPr>
          <p:txBody>
            <a:bodyPr wrap="square" rtlCol="0">
              <a:spAutoFit/>
            </a:bodyPr>
            <a:lstStyle/>
            <a:p>
              <a:pPr algn="ctr"/>
              <a:r>
                <a:rPr lang="en-GB" sz="1200" b="1" dirty="0"/>
                <a:t>Laser Radiation</a:t>
              </a:r>
            </a:p>
          </p:txBody>
        </p:sp>
      </p:grpSp>
      <p:grpSp>
        <p:nvGrpSpPr>
          <p:cNvPr id="38" name="Group 37"/>
          <p:cNvGrpSpPr>
            <a:grpSpLocks noChangeAspect="1"/>
          </p:cNvGrpSpPr>
          <p:nvPr/>
        </p:nvGrpSpPr>
        <p:grpSpPr>
          <a:xfrm>
            <a:off x="5582087" y="2466302"/>
            <a:ext cx="1027608" cy="1387499"/>
            <a:chOff x="3899073" y="332776"/>
            <a:chExt cx="1141788" cy="1541665"/>
          </a:xfrm>
        </p:grpSpPr>
        <p:sp>
          <p:nvSpPr>
            <p:cNvPr id="39" name="TextBox 38"/>
            <p:cNvSpPr txBox="1"/>
            <p:nvPr/>
          </p:nvSpPr>
          <p:spPr>
            <a:xfrm>
              <a:off x="3967330" y="1412776"/>
              <a:ext cx="1005275" cy="461665"/>
            </a:xfrm>
            <a:prstGeom prst="rect">
              <a:avLst/>
            </a:prstGeom>
            <a:solidFill>
              <a:schemeClr val="bg1"/>
            </a:solidFill>
            <a:ln>
              <a:noFill/>
            </a:ln>
          </p:spPr>
          <p:txBody>
            <a:bodyPr wrap="none" rtlCol="0">
              <a:spAutoFit/>
            </a:bodyPr>
            <a:lstStyle/>
            <a:p>
              <a:pPr algn="ctr"/>
              <a:r>
                <a:rPr lang="en-GB" sz="1200" b="1" dirty="0"/>
                <a:t>Compressed </a:t>
              </a:r>
            </a:p>
            <a:p>
              <a:pPr algn="ctr"/>
              <a:r>
                <a:rPr lang="en-GB" sz="1200" b="1" dirty="0"/>
                <a:t>Gases</a:t>
              </a:r>
            </a:p>
          </p:txBody>
        </p:sp>
        <p:pic>
          <p:nvPicPr>
            <p:cNvPr id="40" name="Picture 9" descr="http://www.merckmillipore.com/INTERSHOP/static/WFS/Merck-Site/-/Merck/en_US/Freestyle/DIV-Divisional/Support/DIV-SUP-Regsupport-GHS-Piktogramme-En-567x292.jpg"/>
            <p:cNvPicPr>
              <a:picLocks noChangeAspect="1" noChangeArrowheads="1"/>
            </p:cNvPicPr>
            <p:nvPr/>
          </p:nvPicPr>
          <p:blipFill rotWithShape="1">
            <a:blip r:embed="rId4">
              <a:extLst>
                <a:ext uri="{28A0092B-C50C-407E-A947-70E740481C1C}">
                  <a14:useLocalDpi xmlns:a14="http://schemas.microsoft.com/office/drawing/2010/main" val="0"/>
                </a:ext>
              </a:extLst>
            </a:blip>
            <a:srcRect l="59395" t="10709" r="20303" b="52018"/>
            <a:stretch/>
          </p:blipFill>
          <p:spPr bwMode="auto">
            <a:xfrm>
              <a:off x="3899073" y="332776"/>
              <a:ext cx="1141788"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a:grpSpLocks noChangeAspect="1"/>
          </p:cNvGrpSpPr>
          <p:nvPr/>
        </p:nvGrpSpPr>
        <p:grpSpPr>
          <a:xfrm>
            <a:off x="3092362" y="2458864"/>
            <a:ext cx="973513" cy="1387499"/>
            <a:chOff x="2674937" y="332776"/>
            <a:chExt cx="1081683" cy="1541665"/>
          </a:xfrm>
        </p:grpSpPr>
        <p:pic>
          <p:nvPicPr>
            <p:cNvPr id="42" name="Picture 13" descr="http://www.merckmillipore.com/INTERSHOP/static/WFS/Merck-Site/-/Merck/en_US/Freestyle/DIV-Divisional/Support/DIV-SUP-Regsupport-GHS-Piktogramme-En-567x292.jpg"/>
            <p:cNvPicPr>
              <a:picLocks noChangeAspect="1" noChangeArrowheads="1"/>
            </p:cNvPicPr>
            <p:nvPr/>
          </p:nvPicPr>
          <p:blipFill rotWithShape="1">
            <a:blip r:embed="rId4">
              <a:extLst>
                <a:ext uri="{28A0092B-C50C-407E-A947-70E740481C1C}">
                  <a14:useLocalDpi xmlns:a14="http://schemas.microsoft.com/office/drawing/2010/main" val="0"/>
                </a:ext>
              </a:extLst>
            </a:blip>
            <a:srcRect t="61709" r="80242"/>
            <a:stretch/>
          </p:blipFill>
          <p:spPr bwMode="auto">
            <a:xfrm>
              <a:off x="2674937" y="332776"/>
              <a:ext cx="1081683" cy="10800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721276" y="1412776"/>
              <a:ext cx="989005" cy="461665"/>
            </a:xfrm>
            <a:prstGeom prst="rect">
              <a:avLst/>
            </a:prstGeom>
            <a:solidFill>
              <a:schemeClr val="bg1"/>
            </a:solidFill>
            <a:ln>
              <a:noFill/>
            </a:ln>
          </p:spPr>
          <p:txBody>
            <a:bodyPr wrap="square" rtlCol="0">
              <a:spAutoFit/>
            </a:bodyPr>
            <a:lstStyle/>
            <a:p>
              <a:pPr algn="ctr"/>
              <a:r>
                <a:rPr lang="en-GB" sz="1200" b="1" dirty="0"/>
                <a:t>Toxic Materials</a:t>
              </a:r>
            </a:p>
          </p:txBody>
        </p:sp>
      </p:grpSp>
      <p:sp>
        <p:nvSpPr>
          <p:cNvPr id="46" name="TextBox 45"/>
          <p:cNvSpPr txBox="1"/>
          <p:nvPr/>
        </p:nvSpPr>
        <p:spPr>
          <a:xfrm>
            <a:off x="4385940" y="3548061"/>
            <a:ext cx="1000822" cy="276999"/>
          </a:xfrm>
          <a:prstGeom prst="rect">
            <a:avLst/>
          </a:prstGeom>
          <a:noFill/>
        </p:spPr>
        <p:txBody>
          <a:bodyPr wrap="square" rtlCol="0">
            <a:spAutoFit/>
          </a:bodyPr>
          <a:lstStyle/>
          <a:p>
            <a:pPr algn="ctr"/>
            <a:r>
              <a:rPr lang="en-GB" sz="1200" b="1" dirty="0"/>
              <a:t>Biological </a:t>
            </a:r>
          </a:p>
        </p:txBody>
      </p:sp>
      <p:pic>
        <p:nvPicPr>
          <p:cNvPr id="4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90" t="29294" r="7010" b="28722"/>
          <a:stretch/>
        </p:blipFill>
        <p:spPr bwMode="auto">
          <a:xfrm>
            <a:off x="2989359" y="8158818"/>
            <a:ext cx="1440000" cy="70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90566" y="8073702"/>
            <a:ext cx="1364851" cy="9044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918" y="8057597"/>
            <a:ext cx="908720" cy="908720"/>
          </a:xfrm>
          <a:prstGeom prst="rect">
            <a:avLst/>
          </a:prstGeom>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394" y="2507168"/>
            <a:ext cx="1016154" cy="10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49645" y="3526352"/>
            <a:ext cx="1078834" cy="276999"/>
          </a:xfrm>
          <a:prstGeom prst="rect">
            <a:avLst/>
          </a:prstGeom>
          <a:noFill/>
        </p:spPr>
        <p:txBody>
          <a:bodyPr wrap="square" rtlCol="0">
            <a:spAutoFit/>
          </a:bodyPr>
          <a:lstStyle/>
          <a:p>
            <a:pPr algn="ctr"/>
            <a:r>
              <a:rPr lang="en-GB" sz="1200" b="1" dirty="0"/>
              <a:t>Asphyxiation</a:t>
            </a:r>
          </a:p>
        </p:txBody>
      </p:sp>
      <p:pic>
        <p:nvPicPr>
          <p:cNvPr id="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3397" y="2512794"/>
            <a:ext cx="1055228" cy="92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324" y="8102224"/>
            <a:ext cx="646776" cy="86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627275"/>
            <a:ext cx="6389218" cy="153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79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6912" y="0"/>
            <a:ext cx="4221088" cy="969496"/>
          </a:xfrm>
          <a:prstGeom prst="rect">
            <a:avLst/>
          </a:prstGeom>
          <a:noFill/>
        </p:spPr>
        <p:txBody>
          <a:bodyPr wrap="square" rtlCol="0">
            <a:spAutoFit/>
          </a:bodyPr>
          <a:lstStyle/>
          <a:p>
            <a:pPr lvl="0" algn="ctr"/>
            <a:r>
              <a:rPr lang="en-GB" sz="1900" dirty="0">
                <a:solidFill>
                  <a:srgbClr val="7030A0"/>
                </a:solidFill>
              </a:rPr>
              <a:t>Department of Physics and Astronomy</a:t>
            </a:r>
          </a:p>
          <a:p>
            <a:pPr lvl="0" algn="ctr"/>
            <a:r>
              <a:rPr lang="en-GB" sz="1900" dirty="0">
                <a:solidFill>
                  <a:srgbClr val="7030A0"/>
                </a:solidFill>
              </a:rPr>
              <a:t>Site Induction</a:t>
            </a:r>
          </a:p>
          <a:p>
            <a:pPr algn="ctr"/>
            <a:r>
              <a:rPr lang="en-GB" sz="1900" dirty="0">
                <a:solidFill>
                  <a:srgbClr val="7030A0"/>
                </a:solidFill>
              </a:rPr>
              <a:t>Schuster and Alan Turing</a:t>
            </a:r>
          </a:p>
        </p:txBody>
      </p:sp>
      <p:pic>
        <p:nvPicPr>
          <p:cNvPr id="5" name="Picture 5" descr="The University of Manchester, established in 1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8" y="-1"/>
            <a:ext cx="2857116" cy="12003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190515"/>
            <a:ext cx="6858000" cy="7953485"/>
          </a:xfrm>
          <a:prstGeom prst="rect">
            <a:avLst/>
          </a:prstGeom>
          <a:noFill/>
        </p:spPr>
        <p:txBody>
          <a:bodyPr wrap="square" rtlCol="0">
            <a:normAutofit lnSpcReduction="10000"/>
          </a:bodyPr>
          <a:lstStyle/>
          <a:p>
            <a:pPr marL="285750" indent="-285750" algn="just">
              <a:buFont typeface="Arial" panose="020B0604020202020204" pitchFamily="34" charset="0"/>
              <a:buChar char="•"/>
            </a:pPr>
            <a:r>
              <a:rPr lang="en-GB" sz="1600" b="1" dirty="0"/>
              <a:t>PPE must be worn inside laboratory, clean room and workshop areas:</a:t>
            </a:r>
            <a:r>
              <a:rPr lang="en-GB" sz="1600" dirty="0"/>
              <a:t> please see the door signage for relevant hazards that might be encountered and the appropriate PPE needed to protect you . The correct PPE will be issued to you for the duration of your stay. Before leaving a laboratory area, please wash your hands. </a:t>
            </a:r>
            <a:r>
              <a:rPr lang="en-GB" sz="1600" b="1" dirty="0"/>
              <a:t>No food or drink </a:t>
            </a:r>
            <a:r>
              <a:rPr lang="en-GB" sz="1600" dirty="0"/>
              <a:t>is permitted in any laboratory, clean room or workshop.</a:t>
            </a:r>
          </a:p>
          <a:p>
            <a:pPr algn="just"/>
            <a:r>
              <a:rPr lang="en-GB" dirty="0"/>
              <a:t> </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endParaRPr lang="en-GB" sz="1000" b="1"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algn="just"/>
            <a:endParaRPr lang="en-GB" dirty="0"/>
          </a:p>
          <a:p>
            <a:pPr algn="just"/>
            <a:endParaRPr lang="en-GB" sz="1000" dirty="0"/>
          </a:p>
          <a:p>
            <a:pPr algn="just"/>
            <a:endParaRPr lang="en-GB" sz="1000" dirty="0"/>
          </a:p>
          <a:p>
            <a:pPr algn="just"/>
            <a:endParaRPr lang="en-GB" sz="1000" dirty="0"/>
          </a:p>
          <a:p>
            <a:pPr algn="just"/>
            <a:endParaRPr lang="en-GB" sz="1000" dirty="0"/>
          </a:p>
          <a:p>
            <a:pPr marL="285750" lvl="0" indent="-285750" algn="just">
              <a:buFont typeface="Arial" panose="020B0604020202020204" pitchFamily="34" charset="0"/>
              <a:buChar char="•"/>
            </a:pPr>
            <a:r>
              <a:rPr lang="en-GB" sz="1600" b="1" dirty="0">
                <a:solidFill>
                  <a:prstClr val="black"/>
                </a:solidFill>
              </a:rPr>
              <a:t>Report Accidents &amp; Incidents: </a:t>
            </a:r>
          </a:p>
          <a:p>
            <a:pPr marL="285750" lvl="0" indent="-285750" algn="just">
              <a:buFont typeface="Arial" panose="020B0604020202020204" pitchFamily="34" charset="0"/>
              <a:buChar char="•"/>
            </a:pPr>
            <a:endParaRPr lang="en-GB" sz="1600" b="1" dirty="0">
              <a:solidFill>
                <a:prstClr val="black"/>
              </a:solidFill>
            </a:endParaRPr>
          </a:p>
          <a:p>
            <a:pPr lvl="0" algn="just"/>
            <a:endParaRPr lang="en-GB" sz="1600" b="1" dirty="0">
              <a:solidFill>
                <a:prstClr val="black"/>
              </a:solidFill>
            </a:endParaRPr>
          </a:p>
          <a:p>
            <a:pPr lvl="0" algn="just"/>
            <a:endParaRPr lang="en-GB" sz="1600" b="1" dirty="0">
              <a:solidFill>
                <a:prstClr val="black"/>
              </a:solidFill>
            </a:endParaRPr>
          </a:p>
          <a:p>
            <a:pPr lvl="0" algn="just"/>
            <a:endParaRPr lang="en-GB" sz="1600" b="1" dirty="0">
              <a:solidFill>
                <a:prstClr val="black"/>
              </a:solidFill>
            </a:endParaRPr>
          </a:p>
          <a:p>
            <a:pPr marL="285750" lvl="0" indent="-285750" algn="just">
              <a:buFont typeface="Arial" panose="020B0604020202020204" pitchFamily="34" charset="0"/>
              <a:buChar char="•"/>
            </a:pPr>
            <a:endParaRPr lang="en-GB" sz="1600" b="1" dirty="0">
              <a:solidFill>
                <a:prstClr val="black"/>
              </a:solidFill>
            </a:endParaRPr>
          </a:p>
          <a:p>
            <a:pPr marL="285750" lvl="0" indent="-285750" algn="just">
              <a:buFont typeface="Arial" panose="020B0604020202020204" pitchFamily="34" charset="0"/>
              <a:buChar char="•"/>
            </a:pPr>
            <a:r>
              <a:rPr lang="en-GB" sz="1600" b="1" dirty="0">
                <a:solidFill>
                  <a:prstClr val="black"/>
                </a:solidFill>
              </a:rPr>
              <a:t>Emergency : </a:t>
            </a:r>
            <a:r>
              <a:rPr lang="en-GB" sz="1600" dirty="0">
                <a:solidFill>
                  <a:prstClr val="black"/>
                </a:solidFill>
              </a:rPr>
              <a:t>in the event of an emergency, activate the fire call point if required to initiate an evacuation and call University Security Service on </a:t>
            </a:r>
            <a:r>
              <a:rPr lang="en-GB" sz="1600" b="1" dirty="0">
                <a:solidFill>
                  <a:prstClr val="black"/>
                </a:solidFill>
              </a:rPr>
              <a:t>0161 306 9966</a:t>
            </a:r>
            <a:r>
              <a:rPr lang="en-GB" sz="1600" dirty="0">
                <a:solidFill>
                  <a:prstClr val="black"/>
                </a:solidFill>
              </a:rPr>
              <a:t>. Tell them where you are and they will coordinate the emergency services if required. Exit calmly and immediately by the nearest safe route to the designated Assembly Points. </a:t>
            </a:r>
          </a:p>
          <a:p>
            <a:pPr lvl="0" algn="just"/>
            <a:r>
              <a:rPr lang="en-GB" sz="1100" dirty="0">
                <a:solidFill>
                  <a:prstClr val="black"/>
                </a:solidFill>
              </a:rPr>
              <a:t>-----------------------------------------------------------------------------------------------------------------------------------------------------------</a:t>
            </a:r>
            <a:r>
              <a:rPr lang="en-GB" sz="1200" b="1" dirty="0">
                <a:solidFill>
                  <a:prstClr val="black"/>
                </a:solidFill>
              </a:rPr>
              <a:t>DECLARATION: I confirm that I have read this information and that I understand the hazards and risks involved and will follow all of the safety procedures stated.</a:t>
            </a:r>
          </a:p>
          <a:p>
            <a:pPr lvl="0" algn="just"/>
            <a:endParaRPr lang="en-GB" sz="1200" b="1" dirty="0">
              <a:solidFill>
                <a:prstClr val="black"/>
              </a:solidFill>
            </a:endParaRPr>
          </a:p>
          <a:p>
            <a:pPr lvl="0" algn="just"/>
            <a:r>
              <a:rPr lang="en-GB" sz="1200" b="1" dirty="0">
                <a:solidFill>
                  <a:prstClr val="black"/>
                </a:solidFill>
              </a:rPr>
              <a:t>NAME:……………………………………….....................................................................................DATE:………………</a:t>
            </a:r>
          </a:p>
          <a:p>
            <a:pPr lvl="0" algn="just"/>
            <a:endParaRPr lang="en-GB" sz="1200" b="1" dirty="0">
              <a:solidFill>
                <a:prstClr val="black"/>
              </a:solidFill>
            </a:endParaRPr>
          </a:p>
          <a:p>
            <a:pPr lvl="0" algn="just"/>
            <a:endParaRPr lang="en-GB" sz="1200" b="1" dirty="0">
              <a:solidFill>
                <a:prstClr val="black"/>
              </a:solidFill>
            </a:endParaRPr>
          </a:p>
          <a:p>
            <a:pPr lvl="0" algn="just"/>
            <a:r>
              <a:rPr lang="en-GB" sz="1200" b="1" dirty="0">
                <a:solidFill>
                  <a:prstClr val="black"/>
                </a:solidFill>
              </a:rPr>
              <a:t>SIGNATURE:………………………………………………………………………………………………………………………………….............</a:t>
            </a:r>
          </a:p>
          <a:p>
            <a:pPr lvl="0" algn="just"/>
            <a:endParaRPr lang="en-GB" sz="1100" dirty="0">
              <a:solidFill>
                <a:prstClr val="black"/>
              </a:solidFill>
            </a:endParaRPr>
          </a:p>
          <a:p>
            <a:pPr algn="just"/>
            <a:endParaRPr lang="en-GB" sz="1100" dirty="0"/>
          </a:p>
          <a:p>
            <a:pPr algn="just"/>
            <a:endParaRPr lang="en-GB" sz="1100" dirty="0"/>
          </a:p>
          <a:p>
            <a:pPr algn="just"/>
            <a:endParaRPr lang="en-GB" sz="1100" dirty="0"/>
          </a:p>
        </p:txBody>
      </p:sp>
      <p:sp>
        <p:nvSpPr>
          <p:cNvPr id="27" name="TextBox 26"/>
          <p:cNvSpPr txBox="1"/>
          <p:nvPr/>
        </p:nvSpPr>
        <p:spPr>
          <a:xfrm>
            <a:off x="344547" y="3916156"/>
            <a:ext cx="5514481" cy="1323439"/>
          </a:xfrm>
          <a:prstGeom prst="rect">
            <a:avLst/>
          </a:prstGeom>
          <a:noFill/>
        </p:spPr>
        <p:txBody>
          <a:bodyPr wrap="square" rtlCol="0">
            <a:spAutoFit/>
          </a:bodyPr>
          <a:lstStyle/>
          <a:p>
            <a:pPr marL="285750" indent="-285750" algn="just">
              <a:buFont typeface="Arial" panose="020B0604020202020204" pitchFamily="34" charset="0"/>
              <a:buChar char="•"/>
            </a:pPr>
            <a:r>
              <a:rPr lang="en-GB" sz="1600" b="1" dirty="0"/>
              <a:t>First aiders: </a:t>
            </a:r>
            <a:r>
              <a:rPr lang="en-GB" sz="1600" dirty="0"/>
              <a:t>available 8 am - 5 pm, their names are on the green first aid notices posted prominently throughout the buildings, these are in all labs and corridors. Out of hours, University Security can be called to provide first aid:  </a:t>
            </a:r>
            <a:r>
              <a:rPr lang="en-GB" sz="1600" b="1" dirty="0"/>
              <a:t>0161 306 9966. </a:t>
            </a:r>
          </a:p>
        </p:txBody>
      </p:sp>
      <p:grpSp>
        <p:nvGrpSpPr>
          <p:cNvPr id="28" name="Group 27"/>
          <p:cNvGrpSpPr>
            <a:grpSpLocks noChangeAspect="1"/>
          </p:cNvGrpSpPr>
          <p:nvPr/>
        </p:nvGrpSpPr>
        <p:grpSpPr>
          <a:xfrm>
            <a:off x="4900401" y="2569795"/>
            <a:ext cx="1046743" cy="1221002"/>
            <a:chOff x="1080060" y="7664835"/>
            <a:chExt cx="1196812" cy="1329660"/>
          </a:xfrm>
        </p:grpSpPr>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907"/>
            <a:stretch/>
          </p:blipFill>
          <p:spPr bwMode="auto">
            <a:xfrm>
              <a:off x="1196976" y="7664835"/>
              <a:ext cx="979147"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080060" y="8631561"/>
              <a:ext cx="1196812" cy="362934"/>
            </a:xfrm>
            <a:prstGeom prst="rect">
              <a:avLst/>
            </a:prstGeom>
            <a:solidFill>
              <a:srgbClr val="0066FF"/>
            </a:solidFill>
          </p:spPr>
          <p:txBody>
            <a:bodyPr wrap="square" rtlCol="0">
              <a:spAutoFit/>
            </a:bodyPr>
            <a:lstStyle/>
            <a:p>
              <a:pPr algn="ctr"/>
              <a:r>
                <a:rPr lang="en-GB" sz="1000" b="1" dirty="0">
                  <a:solidFill>
                    <a:schemeClr val="bg1"/>
                  </a:solidFill>
                </a:rPr>
                <a:t>Eye Protection Must Be Worn</a:t>
              </a:r>
            </a:p>
          </p:txBody>
        </p:sp>
      </p:grpSp>
      <p:grpSp>
        <p:nvGrpSpPr>
          <p:cNvPr id="31" name="Group 30"/>
          <p:cNvGrpSpPr>
            <a:grpSpLocks noChangeAspect="1"/>
          </p:cNvGrpSpPr>
          <p:nvPr/>
        </p:nvGrpSpPr>
        <p:grpSpPr>
          <a:xfrm>
            <a:off x="2839702" y="2569797"/>
            <a:ext cx="1172696" cy="1221000"/>
            <a:chOff x="2448212" y="7524328"/>
            <a:chExt cx="1340828" cy="1329658"/>
          </a:xfrm>
        </p:grpSpPr>
        <p:pic>
          <p:nvPicPr>
            <p:cNvPr id="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626" y="7524328"/>
              <a:ext cx="100800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2448212" y="8491052"/>
              <a:ext cx="1340828" cy="362934"/>
            </a:xfrm>
            <a:prstGeom prst="rect">
              <a:avLst/>
            </a:prstGeom>
            <a:solidFill>
              <a:srgbClr val="3366FF"/>
            </a:solidFill>
          </p:spPr>
          <p:txBody>
            <a:bodyPr wrap="square" rtlCol="0">
              <a:spAutoFit/>
            </a:bodyPr>
            <a:lstStyle/>
            <a:p>
              <a:pPr algn="ctr"/>
              <a:r>
                <a:rPr lang="en-GB" sz="1000" b="1" dirty="0">
                  <a:solidFill>
                    <a:schemeClr val="bg1"/>
                  </a:solidFill>
                </a:rPr>
                <a:t>Protective Gloves Must Be Worn</a:t>
              </a:r>
            </a:p>
          </p:txBody>
        </p:sp>
      </p:grpSp>
      <p:grpSp>
        <p:nvGrpSpPr>
          <p:cNvPr id="34" name="Group 33"/>
          <p:cNvGrpSpPr>
            <a:grpSpLocks noChangeAspect="1"/>
          </p:cNvGrpSpPr>
          <p:nvPr/>
        </p:nvGrpSpPr>
        <p:grpSpPr>
          <a:xfrm>
            <a:off x="783846" y="2569901"/>
            <a:ext cx="1172696" cy="1220896"/>
            <a:chOff x="764704" y="7524440"/>
            <a:chExt cx="1340828" cy="1329542"/>
          </a:xfrm>
        </p:grpSpPr>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159" y="7524440"/>
              <a:ext cx="1029913"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764704" y="8491048"/>
              <a:ext cx="1340828" cy="362934"/>
            </a:xfrm>
            <a:prstGeom prst="rect">
              <a:avLst/>
            </a:prstGeom>
            <a:solidFill>
              <a:srgbClr val="3366FF"/>
            </a:solidFill>
          </p:spPr>
          <p:txBody>
            <a:bodyPr wrap="square" rtlCol="0">
              <a:spAutoFit/>
            </a:bodyPr>
            <a:lstStyle/>
            <a:p>
              <a:pPr algn="ctr"/>
              <a:r>
                <a:rPr lang="en-GB" sz="1000" b="1" dirty="0">
                  <a:solidFill>
                    <a:schemeClr val="bg1"/>
                  </a:solidFill>
                </a:rPr>
                <a:t>Lab Coat Must </a:t>
              </a:r>
            </a:p>
            <a:p>
              <a:pPr algn="ctr"/>
              <a:r>
                <a:rPr lang="en-GB" sz="1000" b="1" dirty="0">
                  <a:solidFill>
                    <a:schemeClr val="bg1"/>
                  </a:solidFill>
                </a:rPr>
                <a:t>Be Worn</a:t>
              </a:r>
            </a:p>
          </p:txBody>
        </p:sp>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261" y="3433616"/>
            <a:ext cx="673323" cy="100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7"/>
          <a:stretch>
            <a:fillRect/>
          </a:stretch>
        </p:blipFill>
        <p:spPr>
          <a:xfrm>
            <a:off x="6056077" y="4481707"/>
            <a:ext cx="621692" cy="879163"/>
          </a:xfrm>
          <a:prstGeom prst="rect">
            <a:avLst/>
          </a:prstGeom>
        </p:spPr>
      </p:pic>
      <p:graphicFrame>
        <p:nvGraphicFramePr>
          <p:cNvPr id="8" name="Table 7">
            <a:extLst>
              <a:ext uri="{FF2B5EF4-FFF2-40B4-BE49-F238E27FC236}">
                <a16:creationId xmlns:a16="http://schemas.microsoft.com/office/drawing/2014/main" id="{4BD4FE4D-113D-376B-B448-C9D4A24406B9}"/>
              </a:ext>
            </a:extLst>
          </p:cNvPr>
          <p:cNvGraphicFramePr>
            <a:graphicFrameLocks noGrp="1"/>
          </p:cNvGraphicFramePr>
          <p:nvPr>
            <p:extLst>
              <p:ext uri="{D42A27DB-BD31-4B8C-83A1-F6EECF244321}">
                <p14:modId xmlns:p14="http://schemas.microsoft.com/office/powerpoint/2010/main" val="3555853754"/>
              </p:ext>
            </p:extLst>
          </p:nvPr>
        </p:nvGraphicFramePr>
        <p:xfrm>
          <a:off x="719914" y="5422740"/>
          <a:ext cx="5321300" cy="1114425"/>
        </p:xfrm>
        <a:graphic>
          <a:graphicData uri="http://schemas.openxmlformats.org/drawingml/2006/table">
            <a:tbl>
              <a:tblPr/>
              <a:tblGrid>
                <a:gridCol w="1953469">
                  <a:extLst>
                    <a:ext uri="{9D8B030D-6E8A-4147-A177-3AD203B41FA5}">
                      <a16:colId xmlns:a16="http://schemas.microsoft.com/office/drawing/2014/main" val="2170170680"/>
                    </a:ext>
                  </a:extLst>
                </a:gridCol>
                <a:gridCol w="1056015">
                  <a:extLst>
                    <a:ext uri="{9D8B030D-6E8A-4147-A177-3AD203B41FA5}">
                      <a16:colId xmlns:a16="http://schemas.microsoft.com/office/drawing/2014/main" val="1978138628"/>
                    </a:ext>
                  </a:extLst>
                </a:gridCol>
                <a:gridCol w="761092">
                  <a:extLst>
                    <a:ext uri="{9D8B030D-6E8A-4147-A177-3AD203B41FA5}">
                      <a16:colId xmlns:a16="http://schemas.microsoft.com/office/drawing/2014/main" val="890138355"/>
                    </a:ext>
                  </a:extLst>
                </a:gridCol>
                <a:gridCol w="608873">
                  <a:extLst>
                    <a:ext uri="{9D8B030D-6E8A-4147-A177-3AD203B41FA5}">
                      <a16:colId xmlns:a16="http://schemas.microsoft.com/office/drawing/2014/main" val="3112590664"/>
                    </a:ext>
                  </a:extLst>
                </a:gridCol>
                <a:gridCol w="941851">
                  <a:extLst>
                    <a:ext uri="{9D8B030D-6E8A-4147-A177-3AD203B41FA5}">
                      <a16:colId xmlns:a16="http://schemas.microsoft.com/office/drawing/2014/main" val="2015309306"/>
                    </a:ext>
                  </a:extLst>
                </a:gridCol>
              </a:tblGrid>
              <a:tr h="180975">
                <a:tc>
                  <a:txBody>
                    <a:bodyPr/>
                    <a:lstStyle/>
                    <a:p>
                      <a:pPr algn="l" fontAlgn="b"/>
                      <a:r>
                        <a:rPr lang="en-GB" sz="1100" b="0" i="0" u="none" strike="noStrike">
                          <a:solidFill>
                            <a:srgbClr val="FFFFFF"/>
                          </a:solidFill>
                          <a:effectLst/>
                          <a:latin typeface="Calibri" panose="020F0502020204030204" pitchFamily="34" charset="0"/>
                        </a:rPr>
                        <a:t>Role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100" b="0" i="0" u="none" strike="noStrike">
                          <a:solidFill>
                            <a:srgbClr val="FFFFFF"/>
                          </a:solidFill>
                          <a:effectLst/>
                          <a:latin typeface="Calibri" panose="020F0502020204030204" pitchFamily="34" charset="0"/>
                        </a:rPr>
                        <a:t>Name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100" b="0" i="0" u="none" strike="noStrike">
                          <a:solidFill>
                            <a:srgbClr val="FFFFFF"/>
                          </a:solidFill>
                          <a:effectLst/>
                          <a:latin typeface="Calibri" panose="020F0502020204030204" pitchFamily="34" charset="0"/>
                        </a:rPr>
                        <a:t>Building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100" b="0" i="0" u="none" strike="noStrike">
                          <a:solidFill>
                            <a:srgbClr val="FFFFFF"/>
                          </a:solidFill>
                          <a:effectLst/>
                          <a:latin typeface="Calibri" panose="020F0502020204030204" pitchFamily="34" charset="0"/>
                        </a:rPr>
                        <a:t>Room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100" b="0" i="0" u="none" strike="noStrike">
                          <a:solidFill>
                            <a:srgbClr val="FFFFFF"/>
                          </a:solidFill>
                          <a:effectLst/>
                          <a:latin typeface="Calibri" panose="020F0502020204030204" pitchFamily="34" charset="0"/>
                        </a:rPr>
                        <a:t>Telephone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10525421"/>
                  </a:ext>
                </a:extLst>
              </a:tr>
              <a:tr h="180975">
                <a:tc>
                  <a:txBody>
                    <a:bodyPr/>
                    <a:lstStyle/>
                    <a:p>
                      <a:pPr algn="l" fontAlgn="b"/>
                      <a:r>
                        <a:rPr lang="en-GB" sz="1100" b="0" i="0" u="none" strike="noStrike">
                          <a:solidFill>
                            <a:srgbClr val="000000"/>
                          </a:solidFill>
                          <a:effectLst/>
                          <a:latin typeface="Calibri" panose="020F0502020204030204" pitchFamily="34" charset="0"/>
                        </a:rPr>
                        <a:t>School Safety Advisor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Nicola Hutchings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Schuster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G.51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0161 275 4088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48104724"/>
                  </a:ext>
                </a:extLst>
              </a:tr>
              <a:tr h="180975">
                <a:tc>
                  <a:txBody>
                    <a:bodyPr/>
                    <a:lstStyle/>
                    <a:p>
                      <a:pPr algn="l" fontAlgn="b"/>
                      <a:r>
                        <a:rPr lang="en-GB" sz="1100" b="0" i="0" u="none" strike="noStrike">
                          <a:solidFill>
                            <a:srgbClr val="000000"/>
                          </a:solidFill>
                          <a:effectLst/>
                          <a:latin typeface="Calibri" panose="020F0502020204030204" pitchFamily="34" charset="0"/>
                        </a:rPr>
                        <a:t>Technical Operations Manager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a:solidFill>
                            <a:srgbClr val="000000"/>
                          </a:solidFill>
                          <a:effectLst/>
                          <a:latin typeface="Calibri" panose="020F0502020204030204" pitchFamily="34" charset="0"/>
                        </a:rPr>
                        <a:t>Hayley Markham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a:solidFill>
                            <a:srgbClr val="000000"/>
                          </a:solidFill>
                          <a:effectLst/>
                          <a:latin typeface="Calibri" panose="020F0502020204030204" pitchFamily="34" charset="0"/>
                        </a:rPr>
                        <a:t>Schuster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a:solidFill>
                            <a:srgbClr val="000000"/>
                          </a:solidFill>
                          <a:effectLst/>
                          <a:latin typeface="Calibri" panose="020F0502020204030204" pitchFamily="34" charset="0"/>
                        </a:rPr>
                        <a:t>2.55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a:solidFill>
                            <a:srgbClr val="000000"/>
                          </a:solidFill>
                          <a:effectLst/>
                          <a:latin typeface="Calibri" panose="020F0502020204030204" pitchFamily="34" charset="0"/>
                        </a:rPr>
                        <a:t>07741 171 876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776020106"/>
                  </a:ext>
                </a:extLst>
              </a:tr>
              <a:tr h="180975">
                <a:tc>
                  <a:txBody>
                    <a:bodyPr/>
                    <a:lstStyle/>
                    <a:p>
                      <a:pPr algn="l" fontAlgn="b"/>
                      <a:r>
                        <a:rPr lang="en-GB" sz="1100" b="0" i="0" u="none" strike="noStrike">
                          <a:solidFill>
                            <a:srgbClr val="000000"/>
                          </a:solidFill>
                          <a:effectLst/>
                          <a:latin typeface="Calibri" panose="020F0502020204030204" pitchFamily="34" charset="0"/>
                        </a:rPr>
                        <a:t>Senior Buildings Technician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Julie Duckworth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Schuster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2.55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07917 984 677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47374269"/>
                  </a:ext>
                </a:extLst>
              </a:tr>
              <a:tr h="180975">
                <a:tc>
                  <a:txBody>
                    <a:bodyPr/>
                    <a:lstStyle/>
                    <a:p>
                      <a:pPr algn="l" fontAlgn="b"/>
                      <a:r>
                        <a:rPr lang="en-GB" sz="1100" b="0" i="0" u="none" strike="noStrike">
                          <a:solidFill>
                            <a:srgbClr val="000000"/>
                          </a:solidFill>
                          <a:effectLst/>
                          <a:latin typeface="Calibri" panose="020F0502020204030204" pitchFamily="34" charset="0"/>
                        </a:rPr>
                        <a:t>Building Manager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a:solidFill>
                            <a:srgbClr val="000000"/>
                          </a:solidFill>
                          <a:effectLst/>
                          <a:latin typeface="Calibri" panose="020F0502020204030204" pitchFamily="34" charset="0"/>
                        </a:rPr>
                        <a:t>Alan Wardle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a:solidFill>
                            <a:srgbClr val="000000"/>
                          </a:solidFill>
                          <a:effectLst/>
                          <a:latin typeface="Calibri" panose="020F0502020204030204" pitchFamily="34" charset="0"/>
                        </a:rPr>
                        <a:t>Schuster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a:solidFill>
                            <a:srgbClr val="000000"/>
                          </a:solidFill>
                          <a:effectLst/>
                          <a:latin typeface="Calibri" panose="020F0502020204030204" pitchFamily="34" charset="0"/>
                        </a:rPr>
                        <a:t>1A.05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0161 275 4079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401817163"/>
                  </a:ext>
                </a:extLst>
              </a:tr>
            </a:tbl>
          </a:graphicData>
        </a:graphic>
      </p:graphicFrame>
    </p:spTree>
    <p:extLst>
      <p:ext uri="{BB962C8B-B14F-4D97-AF65-F5344CB8AC3E}">
        <p14:creationId xmlns:p14="http://schemas.microsoft.com/office/powerpoint/2010/main" val="1437493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09c5ee-8dd9-4aea-8e86-ba23692ba852">
      <Terms xmlns="http://schemas.microsoft.com/office/infopath/2007/PartnerControls"/>
    </lcf76f155ced4ddcb4097134ff3c332f>
    <TaxCatchAll xmlns="8525d5cc-a927-4ea3-832e-6083d2e174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6AC3CCC7739848AF74CFE6E598F761" ma:contentTypeVersion="15" ma:contentTypeDescription="Create a new document." ma:contentTypeScope="" ma:versionID="6be91683491f044d3a14af5552d39275">
  <xsd:schema xmlns:xsd="http://www.w3.org/2001/XMLSchema" xmlns:xs="http://www.w3.org/2001/XMLSchema" xmlns:p="http://schemas.microsoft.com/office/2006/metadata/properties" xmlns:ns2="8309c5ee-8dd9-4aea-8e86-ba23692ba852" xmlns:ns3="8525d5cc-a927-4ea3-832e-6083d2e17460" targetNamespace="http://schemas.microsoft.com/office/2006/metadata/properties" ma:root="true" ma:fieldsID="3cc831a3381d1a3e5fa8430871a6a68c" ns2:_="" ns3:_="">
    <xsd:import namespace="8309c5ee-8dd9-4aea-8e86-ba23692ba852"/>
    <xsd:import namespace="8525d5cc-a927-4ea3-832e-6083d2e174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09c5ee-8dd9-4aea-8e86-ba23692ba8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5d5cc-a927-4ea3-832e-6083d2e1746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2562ff5-ffc2-401f-86cb-f788090275a6}" ma:internalName="TaxCatchAll" ma:showField="CatchAllData" ma:web="8525d5cc-a927-4ea3-832e-6083d2e1746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07E5A1-3A83-401B-B880-035DC456271F}">
  <ds:schemaRefs>
    <ds:schemaRef ds:uri="http://purl.org/dc/dcmitype/"/>
    <ds:schemaRef ds:uri="http://purl.org/dc/terms/"/>
    <ds:schemaRef ds:uri="http://schemas.microsoft.com/office/2006/documentManagement/types"/>
    <ds:schemaRef ds:uri="8309c5ee-8dd9-4aea-8e86-ba23692ba852"/>
    <ds:schemaRef ds:uri="http://schemas.microsoft.com/office/infopath/2007/PartnerControls"/>
    <ds:schemaRef ds:uri="http://purl.org/dc/elements/1.1/"/>
    <ds:schemaRef ds:uri="http://schemas.openxmlformats.org/package/2006/metadata/core-properties"/>
    <ds:schemaRef ds:uri="8525d5cc-a927-4ea3-832e-6083d2e1746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DF2CE9C-9E64-4652-A7E5-A71D1F1D7B1B}">
  <ds:schemaRefs>
    <ds:schemaRef ds:uri="http://schemas.microsoft.com/sharepoint/v3/contenttype/forms"/>
  </ds:schemaRefs>
</ds:datastoreItem>
</file>

<file path=customXml/itemProps3.xml><?xml version="1.0" encoding="utf-8"?>
<ds:datastoreItem xmlns:ds="http://schemas.openxmlformats.org/officeDocument/2006/customXml" ds:itemID="{5B6913EB-141F-4377-9468-596A3106E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09c5ee-8dd9-4aea-8e86-ba23692ba852"/>
    <ds:schemaRef ds:uri="8525d5cc-a927-4ea3-832e-6083d2e174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TotalTime>
  <Words>486</Words>
  <Application>Microsoft Office PowerPoint</Application>
  <PresentationFormat>On-screen Show (4:3)</PresentationFormat>
  <Paragraphs>90</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Johnson</dc:creator>
  <cp:lastModifiedBy>Nicola Hutchings</cp:lastModifiedBy>
  <cp:revision>44</cp:revision>
  <cp:lastPrinted>2019-07-11T13:22:29Z</cp:lastPrinted>
  <dcterms:created xsi:type="dcterms:W3CDTF">2017-10-13T14:38:00Z</dcterms:created>
  <dcterms:modified xsi:type="dcterms:W3CDTF">2024-04-11T15:20:52Z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0x0101004A6AC3CCC7739848AF74CFE6E598F761</vt:lpwstr>
  </property>
</Properties>
</file>