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2ED9"/>
    <a:srgbClr val="A143FB"/>
    <a:srgbClr val="FFFFFF"/>
    <a:srgbClr val="4C2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7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360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66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28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80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18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81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394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00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46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651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72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5B0A-1A90-4223-939C-8E7AAEE336A6}" type="datetimeFigureOut">
              <a:rPr lang="en-GB" smtClean="0"/>
              <a:t>21/03/2023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2D425-D446-41BD-BF2E-39EE7A477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85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8902" y="2403821"/>
            <a:ext cx="5443716" cy="33855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Academic Staff</a:t>
            </a:r>
            <a:endParaRPr lang="en-GB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17" y="334033"/>
            <a:ext cx="4851579" cy="3060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6331" r="15213"/>
          <a:stretch/>
        </p:blipFill>
        <p:spPr>
          <a:xfrm>
            <a:off x="133003" y="1"/>
            <a:ext cx="2286001" cy="15093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97631" y="2415075"/>
            <a:ext cx="5984065" cy="33855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Professional Services Staff</a:t>
            </a:r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18903" y="3075821"/>
            <a:ext cx="2743201" cy="707886"/>
          </a:xfrm>
          <a:prstGeom prst="rect">
            <a:avLst/>
          </a:prstGeom>
          <a:solidFill>
            <a:srgbClr val="4C28DB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Dame Nancy Rothwell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President and Vice Chancellor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The University of Manchester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8902" y="4039947"/>
            <a:ext cx="2743201" cy="1754326"/>
          </a:xfrm>
          <a:prstGeom prst="rect">
            <a:avLst/>
          </a:prstGeom>
          <a:solidFill>
            <a:srgbClr val="4C28DB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Professor </a:t>
            </a:r>
            <a:r>
              <a:rPr lang="en-GB" sz="1600" dirty="0" err="1" smtClean="0">
                <a:solidFill>
                  <a:schemeClr val="bg1"/>
                </a:solidFill>
              </a:rPr>
              <a:t>Nalin</a:t>
            </a:r>
            <a:r>
              <a:rPr lang="en-GB" sz="1600" dirty="0" smtClean="0">
                <a:solidFill>
                  <a:schemeClr val="bg1"/>
                </a:solidFill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</a:rPr>
              <a:t>Thakker</a:t>
            </a:r>
            <a:endParaRPr lang="en-GB" sz="1600" dirty="0" smtClean="0">
              <a:solidFill>
                <a:schemeClr val="bg1"/>
              </a:solidFill>
            </a:endParaRP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Vice President for Social </a:t>
            </a:r>
            <a:r>
              <a:rPr lang="en-GB" sz="1200" i="1" dirty="0" smtClean="0">
                <a:solidFill>
                  <a:schemeClr val="bg1"/>
                </a:solidFill>
              </a:rPr>
              <a:t>Responsibility</a:t>
            </a:r>
          </a:p>
          <a:p>
            <a:pPr algn="ctr"/>
            <a:endParaRPr lang="en-GB" sz="1200" i="1" dirty="0" smtClean="0">
              <a:solidFill>
                <a:schemeClr val="bg1"/>
              </a:solidFill>
            </a:endParaRPr>
          </a:p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Professor </a:t>
            </a:r>
            <a:r>
              <a:rPr lang="en-GB" sz="1600" dirty="0" smtClean="0">
                <a:solidFill>
                  <a:schemeClr val="bg1"/>
                </a:solidFill>
              </a:rPr>
              <a:t>Sheena Cruickshank</a:t>
            </a:r>
          </a:p>
          <a:p>
            <a:pPr algn="ctr"/>
            <a:r>
              <a:rPr lang="en-GB" sz="1200" i="1" dirty="0" err="1" smtClean="0">
                <a:solidFill>
                  <a:schemeClr val="bg1"/>
                </a:solidFill>
              </a:rPr>
              <a:t>Prof.</a:t>
            </a:r>
            <a:r>
              <a:rPr lang="en-GB" sz="1200" i="1" dirty="0" smtClean="0">
                <a:solidFill>
                  <a:schemeClr val="bg1"/>
                </a:solidFill>
              </a:rPr>
              <a:t> of Public Engagement</a:t>
            </a:r>
          </a:p>
          <a:p>
            <a:pPr algn="ctr"/>
            <a:endParaRPr lang="en-GB" sz="1200" i="1" dirty="0" smtClean="0">
              <a:solidFill>
                <a:schemeClr val="bg1"/>
              </a:solidFill>
            </a:endParaRPr>
          </a:p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Professor Graham Lord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Dean of FBMH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8322" y="5551554"/>
            <a:ext cx="2524296" cy="707886"/>
          </a:xfrm>
          <a:prstGeom prst="rect">
            <a:avLst/>
          </a:prstGeom>
          <a:solidFill>
            <a:srgbClr val="842ED9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Professor Stephanie Snow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Academic Lead for Community Engagement and Involvement, FBMH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8322" y="4232091"/>
            <a:ext cx="2524296" cy="923330"/>
          </a:xfrm>
          <a:prstGeom prst="rect">
            <a:avLst/>
          </a:prstGeom>
          <a:solidFill>
            <a:srgbClr val="842ED9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Professor Mahesh Nirmalan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Vice-Dean for Social Responsibility and Public Engagement,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FBMH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97631" y="3161274"/>
            <a:ext cx="2457797" cy="707886"/>
          </a:xfrm>
          <a:prstGeom prst="rect">
            <a:avLst/>
          </a:prstGeom>
          <a:solidFill>
            <a:srgbClr val="A143FB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Beth </a:t>
            </a:r>
            <a:r>
              <a:rPr lang="en-GB" sz="1600" dirty="0" err="1" smtClean="0">
                <a:solidFill>
                  <a:schemeClr val="bg1"/>
                </a:solidFill>
              </a:rPr>
              <a:t>Micakovic</a:t>
            </a:r>
            <a:endParaRPr lang="en-GB" sz="1600" dirty="0" smtClean="0">
              <a:solidFill>
                <a:schemeClr val="bg1"/>
              </a:solidFill>
            </a:endParaRP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Director of Faculty Operations, FBMH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97632" y="4282280"/>
            <a:ext cx="2457797" cy="892552"/>
          </a:xfrm>
          <a:prstGeom prst="rect">
            <a:avLst/>
          </a:prstGeom>
          <a:solidFill>
            <a:srgbClr val="A143FB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Jennie Stewart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Head of Faculty Communications and Marketing,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FBMH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97632" y="5443832"/>
            <a:ext cx="2457797" cy="923330"/>
          </a:xfrm>
          <a:prstGeom prst="rect">
            <a:avLst/>
          </a:prstGeom>
          <a:solidFill>
            <a:srgbClr val="A143FB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Hawys Williams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Social Responsibility and Public Engagement Manager,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FBMH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42502" y="3137377"/>
            <a:ext cx="3239194" cy="584775"/>
          </a:xfrm>
          <a:prstGeom prst="rect">
            <a:avLst/>
          </a:prstGeom>
          <a:solidFill>
            <a:srgbClr val="842ED9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 smtClean="0">
                <a:solidFill>
                  <a:schemeClr val="bg1"/>
                </a:solidFill>
              </a:rPr>
              <a:t>Co-chairs Professor Stephanie Snow and Kay </a:t>
            </a:r>
            <a:r>
              <a:rPr lang="en-GB" sz="1600" i="1" dirty="0" err="1" smtClean="0">
                <a:solidFill>
                  <a:schemeClr val="bg1"/>
                </a:solidFill>
              </a:rPr>
              <a:t>Gallacher</a:t>
            </a:r>
            <a:endParaRPr lang="en-GB" sz="1600" i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742502" y="4066837"/>
            <a:ext cx="3239194" cy="1138773"/>
          </a:xfrm>
          <a:prstGeom prst="rect">
            <a:avLst/>
          </a:prstGeom>
          <a:solidFill>
            <a:srgbClr val="842ED9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Patient and Public Involvement and Engagement (PPIE) Forum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i="1" dirty="0" smtClean="0">
                <a:solidFill>
                  <a:schemeClr val="bg1"/>
                </a:solidFill>
              </a:rPr>
              <a:t>Divisional representatives (up to 18)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i="1" dirty="0" smtClean="0">
                <a:solidFill>
                  <a:schemeClr val="bg1"/>
                </a:solidFill>
              </a:rPr>
              <a:t>Public contributors (6)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i="1" dirty="0" smtClean="0">
                <a:solidFill>
                  <a:schemeClr val="bg1"/>
                </a:solidFill>
              </a:rPr>
              <a:t>Other stakeholders</a:t>
            </a:r>
            <a:endParaRPr lang="en-GB" sz="1200" i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156424" y="1341991"/>
            <a:ext cx="11973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Arial Black" panose="020B0A04020102020204" pitchFamily="34" charset="0"/>
              </a:rPr>
              <a:t>FBMH Patient and Public Involvement and Engagement (PPIE) Governance</a:t>
            </a:r>
            <a:endParaRPr lang="en-GB" sz="2400" b="1" dirty="0">
              <a:latin typeface="Arial Black" panose="020B0A040201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42502" y="5536165"/>
            <a:ext cx="3239194" cy="769441"/>
          </a:xfrm>
          <a:prstGeom prst="rect">
            <a:avLst/>
          </a:prstGeom>
          <a:solidFill>
            <a:srgbClr val="842ED9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 smtClean="0">
                <a:solidFill>
                  <a:schemeClr val="bg1"/>
                </a:solidFill>
              </a:rPr>
              <a:t>Forum Secretary</a:t>
            </a:r>
          </a:p>
          <a:p>
            <a:pPr algn="ctr"/>
            <a:r>
              <a:rPr lang="en-GB" sz="1600" i="1" dirty="0" smtClean="0">
                <a:solidFill>
                  <a:schemeClr val="bg1"/>
                </a:solidFill>
              </a:rPr>
              <a:t>Sam Franklin</a:t>
            </a:r>
          </a:p>
          <a:p>
            <a:pPr algn="ctr"/>
            <a:r>
              <a:rPr lang="en-GB" sz="1200" i="1" dirty="0" smtClean="0">
                <a:solidFill>
                  <a:schemeClr val="bg1"/>
                </a:solidFill>
              </a:rPr>
              <a:t>Social Responsibility </a:t>
            </a:r>
            <a:r>
              <a:rPr lang="en-GB" sz="1200" i="1" smtClean="0">
                <a:solidFill>
                  <a:schemeClr val="bg1"/>
                </a:solidFill>
              </a:rPr>
              <a:t>Project </a:t>
            </a:r>
            <a:r>
              <a:rPr lang="en-GB" sz="1200" i="1" smtClean="0">
                <a:solidFill>
                  <a:schemeClr val="bg1"/>
                </a:solidFill>
              </a:rPr>
              <a:t>Officer, FBMH</a:t>
            </a:r>
            <a:endParaRPr lang="en-GB" sz="1200" i="1" dirty="0" smtClean="0">
              <a:solidFill>
                <a:schemeClr val="bg1"/>
              </a:solidFill>
            </a:endParaRPr>
          </a:p>
        </p:txBody>
      </p:sp>
      <p:cxnSp>
        <p:nvCxnSpPr>
          <p:cNvPr id="22" name="Straight Connector 21"/>
          <p:cNvCxnSpPr>
            <a:stCxn id="9" idx="2"/>
            <a:endCxn id="10" idx="0"/>
          </p:cNvCxnSpPr>
          <p:nvPr/>
        </p:nvCxnSpPr>
        <p:spPr>
          <a:xfrm flipH="1">
            <a:off x="1590503" y="3783707"/>
            <a:ext cx="1" cy="25624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2" idx="1"/>
          </p:cNvCxnSpPr>
          <p:nvPr/>
        </p:nvCxnSpPr>
        <p:spPr>
          <a:xfrm flipH="1">
            <a:off x="2940760" y="4693756"/>
            <a:ext cx="197562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1" idx="0"/>
          </p:cNvCxnSpPr>
          <p:nvPr/>
        </p:nvCxnSpPr>
        <p:spPr>
          <a:xfrm flipH="1">
            <a:off x="4400470" y="5155421"/>
            <a:ext cx="2" cy="396133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5" idx="1"/>
            <a:endCxn id="11" idx="3"/>
          </p:cNvCxnSpPr>
          <p:nvPr/>
        </p:nvCxnSpPr>
        <p:spPr>
          <a:xfrm flipH="1">
            <a:off x="5662618" y="5905497"/>
            <a:ext cx="335014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9" idx="1"/>
          </p:cNvCxnSpPr>
          <p:nvPr/>
        </p:nvCxnSpPr>
        <p:spPr>
          <a:xfrm flipH="1">
            <a:off x="8455430" y="5920886"/>
            <a:ext cx="287072" cy="30778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5" idx="0"/>
            <a:endCxn id="14" idx="2"/>
          </p:cNvCxnSpPr>
          <p:nvPr/>
        </p:nvCxnSpPr>
        <p:spPr>
          <a:xfrm flipV="1">
            <a:off x="7226531" y="5174832"/>
            <a:ext cx="0" cy="26900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4" idx="0"/>
            <a:endCxn id="13" idx="2"/>
          </p:cNvCxnSpPr>
          <p:nvPr/>
        </p:nvCxnSpPr>
        <p:spPr>
          <a:xfrm flipH="1" flipV="1">
            <a:off x="7226530" y="3869160"/>
            <a:ext cx="1" cy="41312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7" idx="0"/>
            <a:endCxn id="16" idx="2"/>
          </p:cNvCxnSpPr>
          <p:nvPr/>
        </p:nvCxnSpPr>
        <p:spPr>
          <a:xfrm flipV="1">
            <a:off x="10362099" y="3722152"/>
            <a:ext cx="0" cy="344685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9" idx="0"/>
            <a:endCxn id="17" idx="2"/>
          </p:cNvCxnSpPr>
          <p:nvPr/>
        </p:nvCxnSpPr>
        <p:spPr>
          <a:xfrm flipV="1">
            <a:off x="10362099" y="5205610"/>
            <a:ext cx="0" cy="330555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26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142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Hurley</dc:creator>
  <cp:lastModifiedBy>Samantha Franklin</cp:lastModifiedBy>
  <cp:revision>8</cp:revision>
  <dcterms:created xsi:type="dcterms:W3CDTF">2023-03-21T09:20:46Z</dcterms:created>
  <dcterms:modified xsi:type="dcterms:W3CDTF">2023-03-21T15:27:17Z</dcterms:modified>
</cp:coreProperties>
</file>